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9686925" cy="6858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204"/>
    <a:srgbClr val="8EC610"/>
    <a:srgbClr val="0066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9" autoAdjust="0"/>
    <p:restoredTop sz="90995" autoAdjust="0"/>
  </p:normalViewPr>
  <p:slideViewPr>
    <p:cSldViewPr>
      <p:cViewPr varScale="1">
        <p:scale>
          <a:sx n="79" d="100"/>
          <a:sy n="79" d="100"/>
        </p:scale>
        <p:origin x="-1120" y="-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50" d="100"/>
          <a:sy n="50" d="100"/>
        </p:scale>
        <p:origin x="-2060" y="284"/>
      </p:cViewPr>
      <p:guideLst>
        <p:guide orient="horz" pos="2160"/>
        <p:guide pos="305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AU" dirty="0" smtClean="0"/>
              <a:t>Outlets</a:t>
            </a:r>
          </a:p>
          <a:p>
            <a:pPr>
              <a:defRPr/>
            </a:pPr>
            <a:endParaRPr lang="en-A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  <c:sp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Rental 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North </c:v>
                </c:pt>
                <c:pt idx="1">
                  <c:v>East</c:v>
                </c:pt>
                <c:pt idx="2">
                  <c:v>South </c:v>
                </c:pt>
                <c:pt idx="3">
                  <c:v>West</c:v>
                </c:pt>
              </c:strCache>
            </c:strRef>
          </c:cat>
          <c:val>
            <c:numRef>
              <c:f>Sheet1!$B$2:$B$5</c:f>
              <c:numCache>
                <c:formatCode>"$"#,##0</c:formatCode>
                <c:ptCount val="4"/>
                <c:pt idx="0">
                  <c:v>50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Short Hire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North </c:v>
                </c:pt>
                <c:pt idx="1">
                  <c:v>East</c:v>
                </c:pt>
                <c:pt idx="2">
                  <c:v>South </c:v>
                </c:pt>
                <c:pt idx="3">
                  <c:v>West</c:v>
                </c:pt>
              </c:strCache>
            </c:strRef>
          </c:cat>
          <c:val>
            <c:numRef>
              <c:f>Sheet1!$C$2:$C$5</c:f>
              <c:numCache>
                <c:formatCode>"$"#,##0</c:formatCode>
                <c:ptCount val="4"/>
                <c:pt idx="0">
                  <c:v>35</c:v>
                </c:pt>
                <c:pt idx="1">
                  <c:v>15</c:v>
                </c:pt>
                <c:pt idx="2">
                  <c:v>20</c:v>
                </c:pt>
                <c:pt idx="3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Purchase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North </c:v>
                </c:pt>
                <c:pt idx="1">
                  <c:v>East</c:v>
                </c:pt>
                <c:pt idx="2">
                  <c:v>South </c:v>
                </c:pt>
                <c:pt idx="3">
                  <c:v>West</c:v>
                </c:pt>
              </c:strCache>
            </c:strRef>
          </c:cat>
          <c:val>
            <c:numRef>
              <c:f>Sheet1!$D$2:$D$5</c:f>
              <c:numCache>
                <c:formatCode>"$"#,##0</c:formatCode>
                <c:ptCount val="4"/>
                <c:pt idx="0">
                  <c:v>15</c:v>
                </c:pt>
                <c:pt idx="1">
                  <c:v>25</c:v>
                </c:pt>
                <c:pt idx="2">
                  <c:v>45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71422336"/>
        <c:axId val="71423872"/>
        <c:axId val="0"/>
      </c:bar3DChart>
      <c:catAx>
        <c:axId val="71422336"/>
        <c:scaling>
          <c:orientation val="minMax"/>
        </c:scaling>
        <c:delete val="0"/>
        <c:axPos val="b"/>
        <c:majorTickMark val="none"/>
        <c:minorTickMark val="none"/>
        <c:tickLblPos val="nextTo"/>
        <c:crossAx val="71423872"/>
        <c:crosses val="autoZero"/>
        <c:auto val="1"/>
        <c:lblAlgn val="ctr"/>
        <c:lblOffset val="100"/>
        <c:noMultiLvlLbl val="0"/>
      </c:catAx>
      <c:valAx>
        <c:axId val="71423872"/>
        <c:scaling>
          <c:orientation val="minMax"/>
        </c:scaling>
        <c:delete val="0"/>
        <c:axPos val="l"/>
        <c:numFmt formatCode="&quot;$&quot;#,##0" sourceLinked="1"/>
        <c:majorTickMark val="none"/>
        <c:minorTickMark val="none"/>
        <c:tickLblPos val="nextTo"/>
        <c:spPr>
          <a:ln w="9525">
            <a:noFill/>
          </a:ln>
        </c:spPr>
        <c:crossAx val="7142233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87016" y="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Wednesday 9th May 2012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AU" smtClean="0"/>
              <a:t>Sonia Dal Bon - Tutor/Assessor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87016" y="651391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F9F69-615D-4F01-AE3F-6B0F93431A1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2353715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87016" y="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Wednesday 9th May 2012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AU" smtClean="0"/>
              <a:t>Sonia Dal Bon - Tutor/Assessor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87016" y="6513910"/>
            <a:ext cx="419766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6E306-BDFB-4B10-9A03-7B54F125F3DC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3128963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9" name="Notes Placeholder 8"/>
          <p:cNvSpPr>
            <a:spLocks noGrp="1"/>
          </p:cNvSpPr>
          <p:nvPr>
            <p:ph type="body" sz="quarter" idx="3"/>
          </p:nvPr>
        </p:nvSpPr>
        <p:spPr>
          <a:xfrm>
            <a:off x="968693" y="3257550"/>
            <a:ext cx="774954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37828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Wednesday 9th May 2012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Sonia Dal Bon - Tutor/Assessor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E306-BDFB-4B10-9A03-7B54F125F3DC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34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Wednesday 9th May 2012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Sonia Dal Bon - Tutor/Assessor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E306-BDFB-4B10-9A03-7B54F125F3DC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36965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1652588" y="1806575"/>
            <a:ext cx="73914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3559175"/>
            <a:ext cx="6400800" cy="1752600"/>
          </a:xfrm>
        </p:spPr>
        <p:txBody>
          <a:bodyPr/>
          <a:lstStyle>
            <a:lvl1pPr marL="0" indent="0">
              <a:buFontTx/>
              <a:buNone/>
              <a:defRPr lang="en-AU" sz="3200" b="1" i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>
          <a:xfrm>
            <a:off x="1524001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 dirty="0"/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>
          <a:xfrm>
            <a:off x="3643314" y="6350000"/>
            <a:ext cx="3449637" cy="4572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AU" dirty="0" smtClean="0"/>
              <a:t>Indoor Oasis</a:t>
            </a:r>
            <a:endParaRPr lang="en-AU" dirty="0"/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91401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fld id="{4614063C-FD79-455B-A78A-6D0783F6EC19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ltGray">
          <a:xfrm>
            <a:off x="1524002" y="3014664"/>
            <a:ext cx="7561263" cy="109537"/>
          </a:xfrm>
          <a:prstGeom prst="rect">
            <a:avLst/>
          </a:prstGeom>
          <a:gradFill rotWithShape="0">
            <a:gsLst>
              <a:gs pos="0">
                <a:srgbClr val="156B13"/>
              </a:gs>
              <a:gs pos="100000">
                <a:srgbClr val="F1FDB5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4126" name="Rectangle 30"/>
          <p:cNvSpPr>
            <a:spLocks noChangeArrowheads="1"/>
          </p:cNvSpPr>
          <p:nvPr userDrawn="1"/>
        </p:nvSpPr>
        <p:spPr bwMode="ltGray">
          <a:xfrm>
            <a:off x="95163" y="1588"/>
            <a:ext cx="1465263" cy="6856413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pic>
        <p:nvPicPr>
          <p:cNvPr id="17" name="Picture 2" descr="E:\INF642 Create Electronic Presentations BSBITU302A - Microsoft Po\Teacher Resource CD\Student Files\Files Required for Assessments\IA_Indoor Oasis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200"/>
            <a:ext cx="1296144" cy="378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C271C-58CA-4136-B4D0-6BE67F6D9AD3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32FC5-8DC8-4380-81EA-D333AB761171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9551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926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D765-37CB-4DE9-98D1-F3A24F7EBC41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50BCB-C76F-4332-94D1-9ED049957514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104FE0-1A20-4A15-85B7-FF0FD3ABE450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7903AB-D4E2-4E6A-8E49-4F070E7F2DFC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292FB-984A-411C-A8D3-92ADFDFE765E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9E474-82ED-466B-BF45-07ECB95CD98A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FF4D8-FCE3-479F-B2E5-088DB3461E69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9313" y="304800"/>
            <a:ext cx="19065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9551" y="304800"/>
            <a:ext cx="5567363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32048-150C-4AE5-924E-D119E325D7E3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FF66"/>
            </a:gs>
            <a:gs pos="100000">
              <a:srgbClr val="E1FE9A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528764" y="304800"/>
            <a:ext cx="7564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dirty="0" smtClean="0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9550" y="1981200"/>
            <a:ext cx="762635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 smtClean="0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81137" y="6248400"/>
            <a:ext cx="178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Sonia Dal Bon</a:t>
            </a:r>
            <a:endParaRPr lang="en-AU" dirty="0"/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973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6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BE044003-4621-4017-B10A-CD82449834B0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ltGray">
          <a:xfrm>
            <a:off x="1582738" y="1600201"/>
            <a:ext cx="7561263" cy="109538"/>
          </a:xfrm>
          <a:prstGeom prst="rect">
            <a:avLst/>
          </a:prstGeom>
          <a:gradFill rotWithShape="0">
            <a:gsLst>
              <a:gs pos="0">
                <a:srgbClr val="156B13"/>
              </a:gs>
              <a:gs pos="100000">
                <a:srgbClr val="F1FDB5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pic>
        <p:nvPicPr>
          <p:cNvPr id="1026" name="Picture 2" descr="E:\INF642 Create Electronic Presentations BSBITU302A - Microsoft Po\Teacher Resource CD\Student Files\Files Required for Assessments\IA_Indoor Oasis 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200"/>
            <a:ext cx="1296144" cy="378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AU" sz="4400" b="1" i="0" dirty="0" smtClean="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006600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>
            <a:lumMod val="75000"/>
          </a:schemeClr>
        </a:buClr>
        <a:buSzPct val="60000"/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1700808"/>
            <a:ext cx="6656784" cy="1143000"/>
          </a:xfrm>
        </p:spPr>
        <p:txBody>
          <a:bodyPr/>
          <a:lstStyle/>
          <a:p>
            <a:r>
              <a:rPr lang="en-US" dirty="0"/>
              <a:t>Indoor Oasis</a:t>
            </a:r>
            <a:endParaRPr lang="en-A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3559175"/>
            <a:ext cx="3709392" cy="1021953"/>
          </a:xfrm>
        </p:spPr>
        <p:txBody>
          <a:bodyPr/>
          <a:lstStyle/>
          <a:p>
            <a:r>
              <a:rPr lang="en-US" dirty="0"/>
              <a:t>Quarterly Report</a:t>
            </a:r>
            <a:endParaRPr lang="en-A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14063C-FD79-455B-A78A-6D0783F6EC19}" type="slidenum">
              <a:rPr lang="en-AU" smtClean="0"/>
              <a:pPr/>
              <a:t>1</a:t>
            </a:fld>
            <a:endParaRPr lang="en-AU"/>
          </a:p>
        </p:txBody>
      </p:sp>
      <p:pic>
        <p:nvPicPr>
          <p:cNvPr id="2060" name="Picture 12" descr="C:\Users\Sonia\AppData\Local\Microsoft\Windows\Temporary Internet Files\Content.IE5\U3GTA4WD\MC90019786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43" y="4581128"/>
            <a:ext cx="285184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Progress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6" y="2060848"/>
            <a:ext cx="7268914" cy="4032448"/>
          </a:xfrm>
        </p:spPr>
        <p:txBody>
          <a:bodyPr/>
          <a:lstStyle/>
          <a:p>
            <a:r>
              <a:rPr lang="en-US" b="1" dirty="0" err="1"/>
              <a:t>ShopScape</a:t>
            </a:r>
            <a:r>
              <a:rPr lang="en-US" b="1" dirty="0"/>
              <a:t> Project</a:t>
            </a:r>
            <a:endParaRPr lang="en-AU" b="1" dirty="0"/>
          </a:p>
          <a:p>
            <a:pPr lvl="1"/>
            <a:r>
              <a:rPr lang="en-US" dirty="0"/>
              <a:t>On track for November promotion</a:t>
            </a:r>
            <a:endParaRPr lang="en-AU" dirty="0"/>
          </a:p>
          <a:p>
            <a:r>
              <a:rPr lang="en-US" b="1" dirty="0"/>
              <a:t>Floral Functions</a:t>
            </a:r>
          </a:p>
          <a:p>
            <a:pPr lvl="1"/>
            <a:r>
              <a:rPr lang="en-US" dirty="0"/>
              <a:t>Spring Carnival Success</a:t>
            </a:r>
          </a:p>
          <a:p>
            <a:r>
              <a:rPr lang="en-US" b="1" dirty="0"/>
              <a:t>New Plant Range</a:t>
            </a:r>
          </a:p>
          <a:p>
            <a:pPr lvl="1"/>
            <a:r>
              <a:rPr lang="en-US" dirty="0"/>
              <a:t>Health </a:t>
            </a:r>
            <a:r>
              <a:rPr lang="en-US" dirty="0" smtClean="0"/>
              <a:t>Endorsement</a:t>
            </a:r>
            <a:endParaRPr lang="en-US" dirty="0"/>
          </a:p>
          <a:p>
            <a:pPr lvl="1"/>
            <a:r>
              <a:rPr lang="en-US" dirty="0"/>
              <a:t>Report from Senior Horticulturalist</a:t>
            </a:r>
            <a:endParaRPr lang="en-AU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271C-58CA-4136-B4D0-6BE67F6D9AD3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Attention Areas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7649" y="2083594"/>
            <a:ext cx="7446839" cy="4114800"/>
          </a:xfrm>
        </p:spPr>
        <p:txBody>
          <a:bodyPr/>
          <a:lstStyle/>
          <a:p>
            <a:r>
              <a:rPr lang="en-US" b="1" dirty="0"/>
              <a:t>Beetle Infestation </a:t>
            </a:r>
            <a:r>
              <a:rPr lang="en-US" sz="2400" i="1" dirty="0"/>
              <a:t>(</a:t>
            </a:r>
            <a:r>
              <a:rPr lang="en-US" sz="2400" i="1" dirty="0" err="1"/>
              <a:t>Rhaetus</a:t>
            </a:r>
            <a:r>
              <a:rPr lang="en-US" sz="2400" i="1" dirty="0"/>
              <a:t> </a:t>
            </a:r>
            <a:r>
              <a:rPr lang="en-US" sz="2400" i="1" dirty="0" err="1"/>
              <a:t>westwoodii</a:t>
            </a:r>
            <a:r>
              <a:rPr lang="en-US" sz="2400" i="1" dirty="0"/>
              <a:t>)</a:t>
            </a:r>
            <a:endParaRPr lang="en-AU" sz="2400" i="1" dirty="0"/>
          </a:p>
          <a:p>
            <a:pPr lvl="1"/>
            <a:r>
              <a:rPr lang="en-US" dirty="0"/>
              <a:t>Opportunity to promote </a:t>
            </a:r>
            <a:r>
              <a:rPr lang="en-US" dirty="0" err="1"/>
              <a:t>IO_BioSolv</a:t>
            </a:r>
            <a:r>
              <a:rPr lang="en-US" dirty="0"/>
              <a:t> patented control </a:t>
            </a:r>
            <a:r>
              <a:rPr lang="en-US" dirty="0" smtClean="0"/>
              <a:t>programs</a:t>
            </a:r>
          </a:p>
          <a:p>
            <a:pPr marL="457200" lvl="1" indent="0">
              <a:buNone/>
            </a:pPr>
            <a:endParaRPr lang="en-AU" dirty="0"/>
          </a:p>
          <a:p>
            <a:r>
              <a:rPr lang="en-US" b="1" dirty="0"/>
              <a:t>Impending Election</a:t>
            </a:r>
            <a:endParaRPr lang="en-AU" b="1" dirty="0"/>
          </a:p>
          <a:p>
            <a:pPr lvl="1"/>
            <a:r>
              <a:rPr lang="en-US" dirty="0"/>
              <a:t>Demand for hire has </a:t>
            </a:r>
            <a:r>
              <a:rPr lang="en-US" dirty="0" smtClean="0"/>
              <a:t>increased </a:t>
            </a:r>
            <a:r>
              <a:rPr lang="en-US" dirty="0"/>
              <a:t>due to election – need to establish achievable targets</a:t>
            </a:r>
            <a:endParaRPr lang="en-AU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271C-58CA-4136-B4D0-6BE67F6D9AD3}" type="slidenum">
              <a:rPr lang="en-AU" smtClean="0"/>
              <a:pPr/>
              <a:t>3</a:t>
            </a:fld>
            <a:endParaRPr lang="en-AU"/>
          </a:p>
        </p:txBody>
      </p:sp>
      <p:pic>
        <p:nvPicPr>
          <p:cNvPr id="1028" name="Picture 4" descr="C:\Users\Sonia\AppData\Local\Microsoft\Windows\Temporary Internet Files\Content.IE5\S5XXZ22J\MC9004339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93146">
            <a:off x="7829821" y="1556792"/>
            <a:ext cx="899018" cy="89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onia\AppData\Local\Microsoft\Windows\Temporary Internet Files\Content.IE5\0OTYHW0Z\MC900438029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4436">
            <a:off x="6858611" y="3015065"/>
            <a:ext cx="1012874" cy="101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onia\AppData\Local\Microsoft\Windows\Temporary Internet Files\Content.IE5\6GBF5CVN\MC900438027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5197">
            <a:off x="1394936" y="2708664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Activities</a:t>
            </a:r>
            <a:endParaRPr lang="en-A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3219" y="2132856"/>
            <a:ext cx="6401149" cy="4114800"/>
          </a:xfrm>
        </p:spPr>
        <p:txBody>
          <a:bodyPr/>
          <a:lstStyle/>
          <a:p>
            <a:r>
              <a:rPr lang="en-US" b="1" dirty="0"/>
              <a:t>Election Functions</a:t>
            </a:r>
          </a:p>
          <a:p>
            <a:r>
              <a:rPr lang="en-US" b="1" dirty="0" err="1"/>
              <a:t>ShopScape</a:t>
            </a:r>
            <a:r>
              <a:rPr lang="en-US" b="1" dirty="0"/>
              <a:t> Promotion</a:t>
            </a:r>
            <a:endParaRPr lang="en-AU" b="1" dirty="0"/>
          </a:p>
          <a:p>
            <a:r>
              <a:rPr lang="en-US" b="1" dirty="0"/>
              <a:t>Floral Functions Review</a:t>
            </a:r>
            <a:endParaRPr lang="en-AU" b="1" dirty="0"/>
          </a:p>
          <a:p>
            <a:pPr lvl="1"/>
            <a:r>
              <a:rPr lang="en-US" dirty="0"/>
              <a:t>Lessons learned from Spring Carnival</a:t>
            </a:r>
          </a:p>
          <a:p>
            <a:pPr lvl="1"/>
            <a:r>
              <a:rPr lang="en-US" dirty="0"/>
              <a:t>Species review</a:t>
            </a:r>
          </a:p>
          <a:p>
            <a:r>
              <a:rPr lang="en-US" b="1" dirty="0" err="1"/>
              <a:t>WinterFest</a:t>
            </a:r>
            <a:r>
              <a:rPr lang="en-US" b="1" dirty="0"/>
              <a:t> Range</a:t>
            </a:r>
            <a:endParaRPr lang="en-AU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271C-58CA-4136-B4D0-6BE67F6D9AD3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Deliveries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9" y="2276872"/>
            <a:ext cx="6984776" cy="3456384"/>
          </a:xfrm>
        </p:spPr>
        <p:txBody>
          <a:bodyPr/>
          <a:lstStyle/>
          <a:p>
            <a:r>
              <a:rPr lang="en-US" b="1" dirty="0"/>
              <a:t>Review of upcoming functions</a:t>
            </a:r>
            <a:endParaRPr lang="en-AU" b="1" dirty="0"/>
          </a:p>
          <a:p>
            <a:r>
              <a:rPr lang="en-US" b="1" dirty="0"/>
              <a:t>Key Clients</a:t>
            </a:r>
          </a:p>
          <a:p>
            <a:r>
              <a:rPr lang="en-US" b="1" dirty="0"/>
              <a:t>Maintenance </a:t>
            </a:r>
            <a:r>
              <a:rPr lang="en-US" b="1" dirty="0" err="1"/>
              <a:t>Programm</a:t>
            </a:r>
            <a:r>
              <a:rPr lang="en-US" b="1" dirty="0"/>
              <a:t> review</a:t>
            </a:r>
          </a:p>
          <a:p>
            <a:r>
              <a:rPr lang="en-US" b="1" dirty="0"/>
              <a:t>New Quotation System</a:t>
            </a:r>
            <a:endParaRPr lang="en-AU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271C-58CA-4136-B4D0-6BE67F6D9AD3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d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Costs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7649" y="1916832"/>
            <a:ext cx="7626351" cy="43924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/>
              <a:t>Marketing Budget </a:t>
            </a:r>
            <a:r>
              <a:rPr lang="en-AU" sz="2800" b="1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original Estimate $1.2 million</a:t>
            </a:r>
            <a:r>
              <a:rPr lang="en-AU" sz="2400" dirty="0"/>
              <a:t> 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Projected according to previous growth patterns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currently $1.4 million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Promotions to the election function market</a:t>
            </a:r>
            <a:endParaRPr lang="en-AU" sz="2000" dirty="0"/>
          </a:p>
          <a:p>
            <a:pPr>
              <a:lnSpc>
                <a:spcPct val="90000"/>
              </a:lnSpc>
            </a:pPr>
            <a:r>
              <a:rPr lang="en-US" sz="2800" b="1" dirty="0"/>
              <a:t>Planter Cost Overruns</a:t>
            </a:r>
            <a:endParaRPr lang="en-AU" sz="2800" b="1" dirty="0"/>
          </a:p>
          <a:p>
            <a:pPr lvl="1">
              <a:lnSpc>
                <a:spcPct val="90000"/>
              </a:lnSpc>
            </a:pPr>
            <a:r>
              <a:rPr lang="en-US" sz="2400" dirty="0"/>
              <a:t>increase in steel planters due to price of raw materials</a:t>
            </a:r>
            <a:endParaRPr lang="en-AU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investigating cheaper </a:t>
            </a:r>
            <a:r>
              <a:rPr lang="en-US" sz="2400" dirty="0" smtClean="0"/>
              <a:t>alloys </a:t>
            </a:r>
            <a:r>
              <a:rPr lang="en-US" sz="2400" dirty="0"/>
              <a:t>or plastic bases</a:t>
            </a:r>
            <a:endParaRPr lang="en-AU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expect to control this through material substitution, or application of premium </a:t>
            </a:r>
            <a:endParaRPr lang="en-AU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271C-58CA-4136-B4D0-6BE67F6D9AD3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Marketing Costs</a:t>
            </a:r>
            <a:endParaRPr lang="en-A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39191"/>
              </p:ext>
            </p:extLst>
          </p:nvPr>
        </p:nvGraphicFramePr>
        <p:xfrm>
          <a:off x="1479550" y="1981200"/>
          <a:ext cx="741293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271C-58CA-4136-B4D0-6BE67F6D9AD3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709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Update</a:t>
            </a:r>
            <a:endParaRPr lang="en-A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6434" y="2492896"/>
            <a:ext cx="7626351" cy="3024336"/>
          </a:xfrm>
        </p:spPr>
        <p:txBody>
          <a:bodyPr/>
          <a:lstStyle/>
          <a:p>
            <a:r>
              <a:rPr lang="en-US" b="1" dirty="0"/>
              <a:t>Watering system issues </a:t>
            </a:r>
            <a:r>
              <a:rPr lang="en-US" b="1" dirty="0" smtClean="0"/>
              <a:t>resolved</a:t>
            </a:r>
          </a:p>
          <a:p>
            <a:r>
              <a:rPr lang="en-US" b="1" dirty="0" smtClean="0"/>
              <a:t>Source </a:t>
            </a:r>
            <a:r>
              <a:rPr lang="en-US" b="1" dirty="0"/>
              <a:t>of sphagnum moss threatened</a:t>
            </a:r>
            <a:endParaRPr lang="en-AU" b="1" dirty="0"/>
          </a:p>
          <a:p>
            <a:pPr lvl="1"/>
            <a:r>
              <a:rPr lang="en-US" dirty="0"/>
              <a:t>Increased humidity at source caused outbreak of </a:t>
            </a:r>
            <a:r>
              <a:rPr lang="en-US" i="1" dirty="0"/>
              <a:t>Cutaneous </a:t>
            </a:r>
            <a:r>
              <a:rPr lang="en-US" i="1" dirty="0" err="1"/>
              <a:t>s</a:t>
            </a:r>
            <a:r>
              <a:rPr lang="en-US" i="1" dirty="0" err="1" smtClean="0"/>
              <a:t>porotrichosis</a:t>
            </a:r>
            <a:endParaRPr lang="en-AU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Sonia Dal Bon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Indoor Oasis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271C-58CA-4136-B4D0-6BE67F6D9AD3}" type="slidenum">
              <a:rPr lang="en-AU" smtClean="0"/>
              <a:pPr/>
              <a:t>8</a:t>
            </a:fld>
            <a:endParaRPr lang="en-A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dir="u" isContent="1" isInverted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doorOasisMaster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1">
      <a:majorFont>
        <a:latin typeface="Footlight MT Light"/>
        <a:ea typeface=""/>
        <a:cs typeface=""/>
      </a:majorFont>
      <a:minorFont>
        <a:latin typeface="Calibri"/>
        <a:ea typeface=""/>
        <a:cs typeface="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CC66"/>
        </a:lt1>
        <a:dk2>
          <a:srgbClr val="996633"/>
        </a:dk2>
        <a:lt2>
          <a:srgbClr val="CC6600"/>
        </a:lt2>
        <a:accent1>
          <a:srgbClr val="FF9933"/>
        </a:accent1>
        <a:accent2>
          <a:srgbClr val="CCCCCC"/>
        </a:accent2>
        <a:accent3>
          <a:srgbClr val="FFE2B8"/>
        </a:accent3>
        <a:accent4>
          <a:srgbClr val="000000"/>
        </a:accent4>
        <a:accent5>
          <a:srgbClr val="FFCAAD"/>
        </a:accent5>
        <a:accent6>
          <a:srgbClr val="B9B9B9"/>
        </a:accent6>
        <a:hlink>
          <a:srgbClr val="CC9900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CC"/>
        </a:lt1>
        <a:dk2>
          <a:srgbClr val="996633"/>
        </a:dk2>
        <a:lt2>
          <a:srgbClr val="CC9900"/>
        </a:lt2>
        <a:accent1>
          <a:srgbClr val="FF9933"/>
        </a:accent1>
        <a:accent2>
          <a:srgbClr val="FFFFFF"/>
        </a:accent2>
        <a:accent3>
          <a:srgbClr val="FFFFE2"/>
        </a:accent3>
        <a:accent4>
          <a:srgbClr val="000000"/>
        </a:accent4>
        <a:accent5>
          <a:srgbClr val="FFCAAD"/>
        </a:accent5>
        <a:accent6>
          <a:srgbClr val="E7E7E7"/>
        </a:accent6>
        <a:hlink>
          <a:srgbClr val="FFCC66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CBCBCB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8F8F8"/>
        </a:lt1>
        <a:dk2>
          <a:srgbClr val="006600"/>
        </a:dk2>
        <a:lt2>
          <a:srgbClr val="FFCC00"/>
        </a:lt2>
        <a:accent1>
          <a:srgbClr val="9999FF"/>
        </a:accent1>
        <a:accent2>
          <a:srgbClr val="003300"/>
        </a:accent2>
        <a:accent3>
          <a:srgbClr val="AAB8AA"/>
        </a:accent3>
        <a:accent4>
          <a:srgbClr val="D4D4D4"/>
        </a:accent4>
        <a:accent5>
          <a:srgbClr val="CACAFF"/>
        </a:accent5>
        <a:accent6>
          <a:srgbClr val="002D00"/>
        </a:accent6>
        <a:hlink>
          <a:srgbClr val="009966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8F8F8"/>
        </a:lt1>
        <a:dk2>
          <a:srgbClr val="990099"/>
        </a:dk2>
        <a:lt2>
          <a:srgbClr val="FFCC00"/>
        </a:lt2>
        <a:accent1>
          <a:srgbClr val="9999FF"/>
        </a:accent1>
        <a:accent2>
          <a:srgbClr val="660066"/>
        </a:accent2>
        <a:accent3>
          <a:srgbClr val="CAAACA"/>
        </a:accent3>
        <a:accent4>
          <a:srgbClr val="D4D4D4"/>
        </a:accent4>
        <a:accent5>
          <a:srgbClr val="CACAFF"/>
        </a:accent5>
        <a:accent6>
          <a:srgbClr val="5C005C"/>
        </a:accent6>
        <a:hlink>
          <a:srgbClr val="CC00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IndoorOasisMasters</Template>
  <TotalTime>227</TotalTime>
  <Words>234</Words>
  <Application>Microsoft Office PowerPoint</Application>
  <PresentationFormat>On-screen Show (4:3)</PresentationFormat>
  <Paragraphs>74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IndoorOasisMasters</vt:lpstr>
      <vt:lpstr>Indoor Oasis</vt:lpstr>
      <vt:lpstr>Progress</vt:lpstr>
      <vt:lpstr>Attention Areas</vt:lpstr>
      <vt:lpstr>Planned Activities</vt:lpstr>
      <vt:lpstr>Deliveries</vt:lpstr>
      <vt:lpstr>Costs</vt:lpstr>
      <vt:lpstr>Marketing Costs</vt:lpstr>
      <vt:lpstr>Production Update</vt:lpstr>
    </vt:vector>
  </TitlesOfParts>
  <Manager>Sonia Dal Bon</Manager>
  <Company>Word Impressions - Administration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Oassi Qtrly Report</dc:title>
  <dc:subject>Report presentation</dc:subject>
  <dc:creator>Sonia Dal Bon</dc:creator>
  <dc:description>Results to assessment taskset for Certificate III Assessment</dc:description>
  <cp:lastModifiedBy>Sonia Dal Bon</cp:lastModifiedBy>
  <cp:revision>20</cp:revision>
  <cp:lastPrinted>2012-05-10T14:33:04Z</cp:lastPrinted>
  <dcterms:created xsi:type="dcterms:W3CDTF">2012-05-10T11:16:15Z</dcterms:created>
  <dcterms:modified xsi:type="dcterms:W3CDTF">2015-01-24T08:42:10Z</dcterms:modified>
  <cp:category>PowerPoint Presentation</cp:category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